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963EE-310D-411F-AFF0-874CC42FDF4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99B00-1D45-4875-9756-8BC099FFF5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23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098F2C2-C629-4A63-A3A1-FB1E4A67408F}" type="datetimeFigureOut">
              <a:rPr lang="hr-HR" smtClean="0"/>
              <a:t>2.3.2018.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847035-8BC6-4DB5-8A14-A908A7483C2C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Python</a:t>
            </a:r>
            <a:r>
              <a:rPr lang="hr-HR" dirty="0" smtClean="0"/>
              <a:t> - radionica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pPr algn="r"/>
            <a:r>
              <a:rPr lang="hr-HR" dirty="0" smtClean="0"/>
              <a:t>MIODRAG MAKSIMOVIĆ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03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484" y="765540"/>
            <a:ext cx="6709906" cy="144827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</a:t>
            </a:r>
            <a:r>
              <a:rPr lang="en-US" dirty="0" err="1"/>
              <a:t>kornjače</a:t>
            </a:r>
            <a:r>
              <a:rPr lang="en-US" dirty="0"/>
              <a:t> u </a:t>
            </a:r>
            <a:r>
              <a:rPr lang="en-US" dirty="0" err="1"/>
              <a:t>grafičkom</a:t>
            </a:r>
            <a:r>
              <a:rPr lang="en-US" dirty="0"/>
              <a:t> </a:t>
            </a:r>
            <a:r>
              <a:rPr lang="en-US" dirty="0" err="1"/>
              <a:t>sustavu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pozicija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orijentacija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koordinatama</a:t>
            </a:r>
            <a:r>
              <a:rPr lang="en-US" dirty="0"/>
              <a:t> x </a:t>
            </a:r>
            <a:r>
              <a:rPr lang="en-US" dirty="0" err="1"/>
              <a:t>i</a:t>
            </a:r>
            <a:r>
              <a:rPr lang="en-US" dirty="0"/>
              <a:t> y.  </a:t>
            </a:r>
            <a:r>
              <a:rPr lang="en-US" dirty="0" err="1"/>
              <a:t>Orijentacija</a:t>
            </a:r>
            <a:r>
              <a:rPr lang="en-US" dirty="0"/>
              <a:t> </a:t>
            </a:r>
            <a:r>
              <a:rPr lang="en-US" dirty="0" err="1"/>
              <a:t>olovke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je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err="1"/>
              <a:t>stupnjeva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okrenut</a:t>
            </a:r>
            <a:r>
              <a:rPr lang="en-US" dirty="0"/>
              <a:t> u </a:t>
            </a:r>
            <a:r>
              <a:rPr lang="en-US" dirty="0" err="1"/>
              <a:t>desno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3851" y="2707128"/>
            <a:ext cx="2565114" cy="317629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863" y="1966651"/>
            <a:ext cx="1321423" cy="98763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5649" y="3994284"/>
            <a:ext cx="1266554" cy="93886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8862" y="5889011"/>
            <a:ext cx="1335140" cy="97544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8220" y="3988186"/>
            <a:ext cx="1348857" cy="9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0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77631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Crtanje ravnih linija i pravokutnika</a:t>
            </a:r>
            <a:br>
              <a:rPr lang="hr-HR" dirty="0" smtClean="0"/>
            </a:br>
            <a:r>
              <a:rPr lang="hr-HR" dirty="0" smtClean="0"/>
              <a:t>	</a:t>
            </a:r>
            <a:r>
              <a:rPr lang="hr-HR" sz="2700" dirty="0" smtClean="0"/>
              <a:t>osnovne naredbe</a:t>
            </a:r>
            <a:endParaRPr lang="hr-HR" sz="2700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2"/>
          <a:srcRect l="12735" t="17441" r="41889" b="18425"/>
          <a:stretch/>
        </p:blipFill>
        <p:spPr>
          <a:xfrm>
            <a:off x="818536" y="1755057"/>
            <a:ext cx="4490884" cy="476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Zadatak 1: </a:t>
            </a:r>
            <a:r>
              <a:rPr lang="hr-HR" dirty="0"/>
              <a:t>Nacrtajte ravnu crtu, </a:t>
            </a:r>
            <a:r>
              <a:rPr lang="hr-HR" dirty="0" smtClean="0"/>
              <a:t>obojite </a:t>
            </a:r>
            <a:r>
              <a:rPr lang="hr-HR" dirty="0"/>
              <a:t>ju </a:t>
            </a:r>
            <a:r>
              <a:rPr lang="hr-HR" dirty="0" smtClean="0"/>
              <a:t>bojom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turtle</a:t>
            </a:r>
            <a:r>
              <a:rPr lang="hr-HR" dirty="0" smtClean="0"/>
              <a:t> import*</a:t>
            </a:r>
          </a:p>
          <a:p>
            <a:pPr marL="0" indent="0">
              <a:buNone/>
            </a:pPr>
            <a:r>
              <a:rPr lang="hr-HR" dirty="0" err="1" smtClean="0"/>
              <a:t>color</a:t>
            </a:r>
            <a:r>
              <a:rPr lang="hr-HR" dirty="0" smtClean="0"/>
              <a:t>(‘red’)</a:t>
            </a:r>
          </a:p>
          <a:p>
            <a:pPr marL="0" indent="0">
              <a:buNone/>
            </a:pPr>
            <a:r>
              <a:rPr lang="hr-HR" dirty="0" err="1" smtClean="0"/>
              <a:t>fd</a:t>
            </a:r>
            <a:r>
              <a:rPr lang="hr-HR" dirty="0" smtClean="0"/>
              <a:t> (100)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47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8491" y="981203"/>
            <a:ext cx="6709906" cy="4195481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Zadatak: Nacrtajte </a:t>
            </a:r>
            <a:r>
              <a:rPr lang="hr-HR" dirty="0" smtClean="0"/>
              <a:t>kvadrat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/>
              <a:t>f</a:t>
            </a:r>
            <a:r>
              <a:rPr lang="hr-HR" dirty="0" err="1" smtClean="0"/>
              <a:t>rom</a:t>
            </a:r>
            <a:r>
              <a:rPr lang="hr-HR" dirty="0" smtClean="0"/>
              <a:t> </a:t>
            </a:r>
            <a:r>
              <a:rPr lang="hr-HR" dirty="0" err="1" smtClean="0"/>
              <a:t>turtle</a:t>
            </a:r>
            <a:r>
              <a:rPr lang="hr-HR" dirty="0" smtClean="0"/>
              <a:t> import*</a:t>
            </a:r>
          </a:p>
          <a:p>
            <a:pPr marL="0" indent="0">
              <a:buNone/>
            </a:pPr>
            <a:r>
              <a:rPr lang="hr-HR" dirty="0" err="1"/>
              <a:t>c</a:t>
            </a:r>
            <a:r>
              <a:rPr lang="hr-HR" dirty="0" err="1" smtClean="0"/>
              <a:t>olor</a:t>
            </a:r>
            <a:r>
              <a:rPr lang="hr-HR" dirty="0" smtClean="0"/>
              <a:t>(‘</a:t>
            </a:r>
            <a:r>
              <a:rPr lang="hr-HR" dirty="0" err="1" smtClean="0"/>
              <a:t>green</a:t>
            </a:r>
            <a:r>
              <a:rPr lang="hr-HR" dirty="0" smtClean="0"/>
              <a:t>’)</a:t>
            </a:r>
          </a:p>
          <a:p>
            <a:pPr marL="0" indent="0">
              <a:buNone/>
            </a:pPr>
            <a:r>
              <a:rPr lang="hr-HR" dirty="0"/>
              <a:t>f</a:t>
            </a:r>
            <a:r>
              <a:rPr lang="hr-HR" dirty="0" smtClean="0"/>
              <a:t>or i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range</a:t>
            </a:r>
            <a:r>
              <a:rPr lang="hr-HR" dirty="0" smtClean="0"/>
              <a:t>(0,4,1):</a:t>
            </a:r>
          </a:p>
          <a:p>
            <a:pPr marL="457200" lvl="1" indent="0">
              <a:buNone/>
            </a:pPr>
            <a:r>
              <a:rPr lang="hr-HR" dirty="0" err="1" smtClean="0"/>
              <a:t>fd</a:t>
            </a:r>
            <a:r>
              <a:rPr lang="hr-HR" dirty="0" smtClean="0"/>
              <a:t> (100)</a:t>
            </a:r>
          </a:p>
          <a:p>
            <a:pPr marL="457200" lvl="1" indent="0">
              <a:buNone/>
            </a:pPr>
            <a:r>
              <a:rPr lang="hr-HR" dirty="0" err="1" smtClean="0"/>
              <a:t>lt</a:t>
            </a:r>
            <a:r>
              <a:rPr lang="hr-HR" dirty="0" smtClean="0"/>
              <a:t> (90)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10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1116" y="1128687"/>
            <a:ext cx="670990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Zadatak: Nacrtajte </a:t>
            </a:r>
            <a:r>
              <a:rPr lang="hr-HR" dirty="0" smtClean="0"/>
              <a:t> pravokutnik</a:t>
            </a:r>
          </a:p>
          <a:p>
            <a:endParaRPr lang="hr-HR" dirty="0"/>
          </a:p>
          <a:p>
            <a:pPr marL="0" indent="0">
              <a:buNone/>
            </a:pPr>
            <a:r>
              <a:rPr lang="en-US" dirty="0"/>
              <a:t>from turtle import*</a:t>
            </a:r>
          </a:p>
          <a:p>
            <a:pPr marL="0" indent="0">
              <a:buNone/>
            </a:pPr>
            <a:r>
              <a:rPr lang="en-US" dirty="0"/>
              <a:t>color('yellow')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range(0,2,1):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fd</a:t>
            </a:r>
            <a:r>
              <a:rPr lang="en-US" dirty="0"/>
              <a:t> (100)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lt</a:t>
            </a:r>
            <a:r>
              <a:rPr lang="en-US" dirty="0"/>
              <a:t> (90)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fd</a:t>
            </a:r>
            <a:r>
              <a:rPr lang="en-US" dirty="0"/>
              <a:t> (50)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lt</a:t>
            </a:r>
            <a:r>
              <a:rPr lang="en-US" dirty="0"/>
              <a:t> (90)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673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3743" y="1099190"/>
            <a:ext cx="670990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Zadatak: Nacrtajte trokut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/>
              <a:t>from turtle import*</a:t>
            </a:r>
          </a:p>
          <a:p>
            <a:pPr marL="0" indent="0">
              <a:buNone/>
            </a:pPr>
            <a:r>
              <a:rPr lang="en-US" dirty="0" err="1"/>
              <a:t>bgcolor</a:t>
            </a:r>
            <a:r>
              <a:rPr lang="en-US" dirty="0"/>
              <a:t> ('green')</a:t>
            </a:r>
          </a:p>
          <a:p>
            <a:pPr marL="0" indent="0">
              <a:buNone/>
            </a:pPr>
            <a:r>
              <a:rPr lang="en-US" dirty="0"/>
              <a:t>color('red')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in range(0,3,1):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fd</a:t>
            </a:r>
            <a:r>
              <a:rPr lang="en-US" dirty="0"/>
              <a:t> (100)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lt</a:t>
            </a:r>
            <a:r>
              <a:rPr lang="en-US" dirty="0"/>
              <a:t> (120)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hr-HR" dirty="0"/>
          </a:p>
          <a:p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581046" y="5294670"/>
            <a:ext cx="3986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Zadatak: Nacrtajte peterokut, šesterokut</a:t>
            </a:r>
          </a:p>
        </p:txBody>
      </p:sp>
    </p:spTree>
    <p:extLst>
      <p:ext uri="{BB962C8B-B14F-4D97-AF65-F5344CB8AC3E}">
        <p14:creationId xmlns:p14="http://schemas.microsoft.com/office/powerpoint/2010/main" val="56446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3742" y="892712"/>
            <a:ext cx="6709906" cy="419548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Zadatak: Nacrtajte točku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/>
              <a:t>from turtle import*</a:t>
            </a:r>
          </a:p>
          <a:p>
            <a:pPr marL="0" indent="0">
              <a:buNone/>
            </a:pPr>
            <a:r>
              <a:rPr lang="en-US" dirty="0" err="1"/>
              <a:t>bgcolor</a:t>
            </a:r>
            <a:r>
              <a:rPr lang="en-US" dirty="0"/>
              <a:t> ('green')</a:t>
            </a:r>
          </a:p>
          <a:p>
            <a:pPr marL="0" indent="0">
              <a:buNone/>
            </a:pPr>
            <a:r>
              <a:rPr lang="en-US" dirty="0" smtClean="0"/>
              <a:t>dot(55</a:t>
            </a:r>
            <a:r>
              <a:rPr lang="en-US" dirty="0"/>
              <a:t>,'red')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38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Crtanje kružnice</a:t>
            </a:r>
            <a:endParaRPr lang="en-US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06039"/>
              </p:ext>
            </p:extLst>
          </p:nvPr>
        </p:nvGraphicFramePr>
        <p:xfrm>
          <a:off x="827485" y="2052638"/>
          <a:ext cx="6224954" cy="4541520"/>
        </p:xfrm>
        <a:graphic>
          <a:graphicData uri="http://schemas.openxmlformats.org/drawingml/2006/table">
            <a:tbl>
              <a:tblPr firstRow="1" bandRow="1"/>
              <a:tblGrid>
                <a:gridCol w="3881318">
                  <a:extLst>
                    <a:ext uri="{9D8B030D-6E8A-4147-A177-3AD203B41FA5}">
                      <a16:colId xmlns:a16="http://schemas.microsoft.com/office/drawing/2014/main" xmlns="" val="4153729852"/>
                    </a:ext>
                  </a:extLst>
                </a:gridCol>
                <a:gridCol w="2343636">
                  <a:extLst>
                    <a:ext uri="{9D8B030D-6E8A-4147-A177-3AD203B41FA5}">
                      <a16:colId xmlns:a16="http://schemas.microsoft.com/office/drawing/2014/main" xmlns="" val="704654542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hr-HR" sz="2800" dirty="0" smtClean="0"/>
                        <a:t>Potrebne naredbe</a:t>
                      </a:r>
                      <a:endParaRPr lang="hr-HR" sz="2800" b="1" dirty="0"/>
                    </a:p>
                  </a:txBody>
                  <a:tcPr marL="68580" marR="6858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latinLnBrk="0" hangingPunct="1"/>
                      <a:r>
                        <a:rPr lang="hr-HR" sz="2800" kern="1200" smtClean="0"/>
                        <a:t>Sintaksa </a:t>
                      </a:r>
                      <a:endParaRPr lang="hr-HR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A5A5A5"/>
                      </a:solidFill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6742096"/>
                  </a:ext>
                </a:extLst>
              </a:tr>
              <a:tr h="6400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Crtanje </a:t>
                      </a:r>
                      <a:r>
                        <a:rPr lang="hr-HR" sz="2400" baseline="0" dirty="0" smtClean="0"/>
                        <a:t>kružnica</a:t>
                      </a:r>
                      <a:endParaRPr lang="hr-H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2"/>
                      <a:r>
                        <a:rPr lang="hr-HR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hr-H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(r)</a:t>
                      </a:r>
                      <a:endParaRPr lang="hr-H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A5A5A5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4655177"/>
                  </a:ext>
                </a:extLst>
              </a:tr>
              <a:tr h="6400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Polovica kružnice</a:t>
                      </a:r>
                      <a:endParaRPr lang="hr-H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2"/>
                      <a:r>
                        <a:rPr lang="hr-HR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hr-H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(r,180)</a:t>
                      </a:r>
                      <a:endParaRPr lang="hr-H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08264667"/>
                  </a:ext>
                </a:extLst>
              </a:tr>
              <a:tr h="6400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Pravilni geometrijski likovi</a:t>
                      </a:r>
                      <a:endParaRPr lang="hr-H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68580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circle</a:t>
                      </a:r>
                      <a:r>
                        <a:rPr lang="hr-H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(r,360,n)</a:t>
                      </a:r>
                      <a:endParaRPr lang="hr-H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A5A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3507749"/>
                  </a:ext>
                </a:extLst>
              </a:tr>
              <a:tr h="64008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Boja olovke</a:t>
                      </a:r>
                      <a:endParaRPr lang="hr-H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685800" marR="0" lvl="2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pencolor</a:t>
                      </a:r>
                      <a:r>
                        <a:rPr lang="hr-H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('red')</a:t>
                      </a:r>
                      <a:endParaRPr lang="hr-H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6754669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hr-H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Debljina olovke</a:t>
                      </a:r>
                      <a:endParaRPr lang="hr-HR" sz="2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/>
                      <a:r>
                        <a:rPr lang="hr-HR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pensize</a:t>
                      </a:r>
                      <a:r>
                        <a:rPr lang="hr-HR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(N)</a:t>
                      </a:r>
                      <a:endParaRPr lang="hr-HR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2767733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r-H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Brzina kornjače</a:t>
                      </a:r>
                      <a:endParaRPr lang="hr-HR" sz="2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algn="l" defTabSz="685800" rtl="0" eaLnBrk="1" latinLnBrk="0" hangingPunct="1"/>
                      <a:r>
                        <a:rPr lang="hr-HR" sz="2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Speed</a:t>
                      </a:r>
                      <a:r>
                        <a:rPr lang="hr-HR" sz="2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(n)</a:t>
                      </a:r>
                      <a:endParaRPr lang="hr-HR" sz="24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7E6E6">
                          <a:lumMod val="9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solidFill>
                        <a:srgbClr val="A5A5A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5532723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685" y="4516934"/>
            <a:ext cx="1632346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295" y="1234772"/>
            <a:ext cx="670990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Zadatak</a:t>
            </a:r>
            <a:r>
              <a:rPr lang="en-US" dirty="0"/>
              <a:t>: </a:t>
            </a:r>
            <a:r>
              <a:rPr lang="en-US" dirty="0" err="1"/>
              <a:t>Nacrtajte</a:t>
            </a:r>
            <a:r>
              <a:rPr lang="en-US" dirty="0"/>
              <a:t> </a:t>
            </a:r>
            <a:r>
              <a:rPr lang="en-US" dirty="0" err="1"/>
              <a:t>krug</a:t>
            </a:r>
            <a:r>
              <a:rPr lang="en-US" dirty="0"/>
              <a:t> </a:t>
            </a:r>
            <a:r>
              <a:rPr lang="en-US" dirty="0" err="1"/>
              <a:t>polumjera</a:t>
            </a:r>
            <a:r>
              <a:rPr lang="en-US" dirty="0"/>
              <a:t> 100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r-HR" dirty="0"/>
              <a:t>f</a:t>
            </a:r>
            <a:r>
              <a:rPr lang="en-US" dirty="0" smtClean="0"/>
              <a:t>rom </a:t>
            </a:r>
            <a:r>
              <a:rPr lang="en-US" dirty="0"/>
              <a:t>turtle </a:t>
            </a:r>
            <a:r>
              <a:rPr lang="en-US" dirty="0" smtClean="0"/>
              <a:t>import</a:t>
            </a:r>
            <a:r>
              <a:rPr lang="hr-HR" dirty="0" smtClean="0"/>
              <a:t>*</a:t>
            </a:r>
          </a:p>
          <a:p>
            <a:pPr marL="0" indent="0">
              <a:buNone/>
            </a:pPr>
            <a:r>
              <a:rPr lang="hr-HR" dirty="0" err="1"/>
              <a:t>p</a:t>
            </a:r>
            <a:r>
              <a:rPr lang="hr-HR" dirty="0" err="1" smtClean="0"/>
              <a:t>ensize</a:t>
            </a:r>
            <a:r>
              <a:rPr lang="hr-HR" dirty="0" smtClean="0"/>
              <a:t>(2)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c</a:t>
            </a:r>
            <a:r>
              <a:rPr lang="en-US" dirty="0" err="1" smtClean="0"/>
              <a:t>ircle</a:t>
            </a:r>
            <a:r>
              <a:rPr lang="en-US" dirty="0" smtClean="0"/>
              <a:t>(100,360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pl-PL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75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49606" y="1197513"/>
            <a:ext cx="6709906" cy="4195481"/>
          </a:xfrm>
        </p:spPr>
        <p:txBody>
          <a:bodyPr/>
          <a:lstStyle/>
          <a:p>
            <a:r>
              <a:rPr lang="pl-PL" dirty="0"/>
              <a:t>Zadatak: Nacrtajte olimpijski znak</a:t>
            </a:r>
          </a:p>
          <a:p>
            <a:endParaRPr lang="pl-PL" dirty="0"/>
          </a:p>
          <a:p>
            <a:r>
              <a:rPr lang="pl-PL" dirty="0"/>
              <a:t>Zadatak: Nacrtajte 15 kružnica jednu do druge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03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7. razred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60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➢	Uporaba naredbe za petlju s logičkim uvjetom </a:t>
            </a:r>
            <a:br>
              <a:rPr lang="hr-HR" smtClean="0"/>
            </a:br>
            <a:r>
              <a:rPr lang="hr-HR" smtClean="0"/>
              <a:t>	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mtClean="0"/>
              <a:t>Sve dok je zadovoljen uvjet – izvršavaj blok naredbi</a:t>
            </a:r>
          </a:p>
          <a:p>
            <a:endParaRPr lang="hr-HR" smtClean="0"/>
          </a:p>
          <a:p>
            <a:r>
              <a:rPr lang="hr-HR" smtClean="0"/>
              <a:t>while uvjet:</a:t>
            </a:r>
          </a:p>
          <a:p>
            <a:r>
              <a:rPr lang="hr-HR" smtClean="0"/>
              <a:t>      blok_naredbi</a:t>
            </a:r>
          </a:p>
          <a:p>
            <a:endParaRPr lang="hr-HR" smtClean="0"/>
          </a:p>
          <a:p>
            <a:r>
              <a:rPr lang="hr-HR" smtClean="0"/>
              <a:t>Pr. 1: Napiši program koji će pomoću naredbe while ispisati niz brojeva od 1 do 50</a:t>
            </a:r>
          </a:p>
          <a:p>
            <a:r>
              <a:rPr lang="hr-HR" smtClean="0"/>
              <a:t>i=0</a:t>
            </a:r>
          </a:p>
          <a:p>
            <a:r>
              <a:rPr lang="hr-HR" smtClean="0"/>
              <a:t>while i&lt;51:</a:t>
            </a:r>
          </a:p>
          <a:p>
            <a:r>
              <a:rPr lang="hr-HR" smtClean="0"/>
              <a:t>       print(i)</a:t>
            </a:r>
          </a:p>
          <a:p>
            <a:r>
              <a:rPr lang="hr-HR" smtClean="0"/>
              <a:t>        i=i+1</a:t>
            </a:r>
          </a:p>
          <a:p>
            <a:endParaRPr lang="hr-HR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7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12736" y="1089358"/>
            <a:ext cx="6709906" cy="4195481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/>
              <a:t>Pr 2: Napiši program koji će pomoću naredbe </a:t>
            </a:r>
            <a:r>
              <a:rPr lang="hr-HR" sz="2400" dirty="0" err="1"/>
              <a:t>while</a:t>
            </a:r>
            <a:r>
              <a:rPr lang="hr-HR" sz="2400" dirty="0"/>
              <a:t> ispisati niz brojeva od 5 do 100, svaki 5 broj</a:t>
            </a: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i=5</a:t>
            </a:r>
            <a:endParaRPr lang="hr-HR" sz="2400" dirty="0"/>
          </a:p>
          <a:p>
            <a:pPr marL="0" indent="0">
              <a:buNone/>
            </a:pPr>
            <a:r>
              <a:rPr lang="hr-HR" sz="2400" dirty="0" err="1"/>
              <a:t>while</a:t>
            </a:r>
            <a:r>
              <a:rPr lang="hr-HR" sz="2400" dirty="0"/>
              <a:t> i&lt;101:</a:t>
            </a:r>
          </a:p>
          <a:p>
            <a:pPr marL="0" indent="0">
              <a:buNone/>
            </a:pPr>
            <a:r>
              <a:rPr lang="hr-HR" sz="2400" dirty="0"/>
              <a:t>       print(i)</a:t>
            </a:r>
          </a:p>
          <a:p>
            <a:pPr marL="0" indent="0">
              <a:buNone/>
            </a:pPr>
            <a:r>
              <a:rPr lang="hr-HR" sz="2400" dirty="0"/>
              <a:t>        i=i+5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0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8491" y="814054"/>
            <a:ext cx="6709906" cy="5508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600" dirty="0" smtClean="0"/>
              <a:t>Pr. 3: </a:t>
            </a:r>
            <a:r>
              <a:rPr lang="hr-HR" sz="2600" dirty="0"/>
              <a:t>Napiši program koji će pomoću naredbe </a:t>
            </a:r>
            <a:r>
              <a:rPr lang="hr-HR" sz="2600" dirty="0" err="1"/>
              <a:t>while</a:t>
            </a:r>
            <a:r>
              <a:rPr lang="hr-HR" sz="2600" dirty="0"/>
              <a:t> ispisati niz brojeva od 84 do 32, svaki 2 broj</a:t>
            </a:r>
          </a:p>
          <a:p>
            <a:pPr marL="0" indent="0">
              <a:buNone/>
            </a:pPr>
            <a:endParaRPr lang="hr-HR" sz="2600" dirty="0"/>
          </a:p>
          <a:p>
            <a:pPr marL="0" indent="0">
              <a:buNone/>
            </a:pPr>
            <a:r>
              <a:rPr lang="hr-HR" sz="2600" dirty="0"/>
              <a:t>i=84</a:t>
            </a:r>
          </a:p>
          <a:p>
            <a:pPr marL="0" indent="0">
              <a:buNone/>
            </a:pPr>
            <a:r>
              <a:rPr lang="hr-HR" sz="2600" dirty="0" err="1"/>
              <a:t>while</a:t>
            </a:r>
            <a:r>
              <a:rPr lang="hr-HR" sz="2600" dirty="0"/>
              <a:t> i&gt;31:</a:t>
            </a:r>
          </a:p>
          <a:p>
            <a:pPr marL="0" indent="0">
              <a:buNone/>
            </a:pPr>
            <a:r>
              <a:rPr lang="hr-HR" sz="2600" dirty="0"/>
              <a:t>       print(i)</a:t>
            </a:r>
          </a:p>
          <a:p>
            <a:pPr marL="0" indent="0">
              <a:buNone/>
            </a:pPr>
            <a:r>
              <a:rPr lang="hr-HR" sz="2600" dirty="0"/>
              <a:t>        i=i-2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07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83239" y="892713"/>
            <a:ext cx="6709906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/>
              <a:t>Pr. 4: Napiši program koji će međusobno zbrojiti niz brojeva od 10 do 80, svaki 10broj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i=10</a:t>
            </a:r>
          </a:p>
          <a:p>
            <a:pPr marL="0" indent="0">
              <a:buNone/>
            </a:pPr>
            <a:r>
              <a:rPr lang="hr-HR" sz="2400" dirty="0"/>
              <a:t>zbroj=0</a:t>
            </a:r>
          </a:p>
          <a:p>
            <a:pPr marL="0" indent="0">
              <a:buNone/>
            </a:pPr>
            <a:r>
              <a:rPr lang="hr-HR" sz="2400" dirty="0" err="1"/>
              <a:t>while</a:t>
            </a:r>
            <a:r>
              <a:rPr lang="hr-HR" sz="2400"/>
              <a:t> </a:t>
            </a:r>
            <a:r>
              <a:rPr lang="hr-HR" sz="2400" smtClean="0"/>
              <a:t>i&lt;81</a:t>
            </a:r>
            <a:r>
              <a:rPr lang="hr-HR" sz="2400" dirty="0"/>
              <a:t>:</a:t>
            </a:r>
          </a:p>
          <a:p>
            <a:pPr marL="0" indent="0">
              <a:buNone/>
            </a:pPr>
            <a:r>
              <a:rPr lang="hr-HR" sz="2400" dirty="0"/>
              <a:t>       zbroj=</a:t>
            </a:r>
            <a:r>
              <a:rPr lang="hr-HR" sz="2400" dirty="0" err="1"/>
              <a:t>zbroj+i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       print(i)</a:t>
            </a:r>
          </a:p>
          <a:p>
            <a:pPr marL="0" indent="0">
              <a:buNone/>
            </a:pPr>
            <a:r>
              <a:rPr lang="hr-HR" sz="2400" dirty="0"/>
              <a:t>        i=i+10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43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28223" y="729446"/>
            <a:ext cx="6709906" cy="419548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Napravi</a:t>
            </a:r>
            <a:r>
              <a:rPr lang="en-US" dirty="0"/>
              <a:t> program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učitavati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zbrajati</a:t>
            </a:r>
            <a:r>
              <a:rPr lang="en-US" dirty="0"/>
              <a:t> </a:t>
            </a:r>
            <a:r>
              <a:rPr lang="en-US" dirty="0" err="1"/>
              <a:t>brojeve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zbroj</a:t>
            </a:r>
            <a:r>
              <a:rPr lang="en-US" dirty="0"/>
              <a:t> ne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od 35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r-HR" dirty="0" smtClean="0"/>
              <a:t>	broj=0</a:t>
            </a:r>
          </a:p>
          <a:p>
            <a:pPr marL="0" indent="0">
              <a:buNone/>
            </a:pPr>
            <a:r>
              <a:rPr lang="hr-HR" dirty="0" smtClean="0"/>
              <a:t>	zbroj=0</a:t>
            </a:r>
          </a:p>
          <a:p>
            <a:pPr marL="0" indent="0">
              <a:buNone/>
            </a:pPr>
            <a:r>
              <a:rPr lang="hr-HR" dirty="0" smtClean="0"/>
              <a:t>	</a:t>
            </a:r>
            <a:r>
              <a:rPr lang="hr-HR" dirty="0" err="1" smtClean="0"/>
              <a:t>while</a:t>
            </a:r>
            <a:r>
              <a:rPr lang="hr-HR" dirty="0" smtClean="0"/>
              <a:t> zbroj&lt;35:</a:t>
            </a:r>
          </a:p>
          <a:p>
            <a:pPr marL="457200" lvl="1" indent="0">
              <a:buNone/>
            </a:pPr>
            <a:r>
              <a:rPr lang="hr-HR" dirty="0" smtClean="0"/>
              <a:t>	broj=</a:t>
            </a:r>
            <a:r>
              <a:rPr lang="hr-HR" dirty="0" err="1" smtClean="0"/>
              <a:t>int</a:t>
            </a:r>
            <a:r>
              <a:rPr lang="hr-HR" dirty="0" smtClean="0"/>
              <a:t>(input(”Unesite broj”))</a:t>
            </a:r>
          </a:p>
          <a:p>
            <a:pPr marL="457200" lvl="1" indent="0">
              <a:buNone/>
            </a:pPr>
            <a:r>
              <a:rPr lang="hr-HR" dirty="0" smtClean="0"/>
              <a:t>	zbroj=</a:t>
            </a:r>
            <a:r>
              <a:rPr lang="hr-HR" dirty="0" err="1" smtClean="0"/>
              <a:t>zbroj+broj</a:t>
            </a:r>
            <a:endParaRPr lang="hr-HR" dirty="0" smtClean="0"/>
          </a:p>
          <a:p>
            <a:pPr marL="457200" lvl="1" indent="0">
              <a:buNone/>
            </a:pPr>
            <a:r>
              <a:rPr lang="hr-HR" dirty="0"/>
              <a:t>p</a:t>
            </a:r>
            <a:r>
              <a:rPr lang="hr-HR" dirty="0" smtClean="0"/>
              <a:t>rint(”Zbroj je veći od 35, i iznosi ”,zbroj)</a:t>
            </a:r>
          </a:p>
        </p:txBody>
      </p:sp>
    </p:spTree>
    <p:extLst>
      <p:ext uri="{BB962C8B-B14F-4D97-AF65-F5344CB8AC3E}">
        <p14:creationId xmlns:p14="http://schemas.microsoft.com/office/powerpoint/2010/main" val="255893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31620" y="882880"/>
            <a:ext cx="6709906" cy="41954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sz="2400" dirty="0" smtClean="0"/>
              <a:t>Zadatak: </a:t>
            </a:r>
            <a:r>
              <a:rPr lang="hr-HR" sz="2400" dirty="0"/>
              <a:t>Preko tipkovnice omogućite korisniku izbor između</a:t>
            </a:r>
            <a:r>
              <a:rPr lang="hr-HR" sz="2400" dirty="0" smtClean="0"/>
              <a:t>: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	a</a:t>
            </a:r>
            <a:r>
              <a:rPr lang="hr-HR" sz="2400" dirty="0"/>
              <a:t>)	Ispisa niza brojeva od 22 do 106, svaki 4 broj pomoću naredbe </a:t>
            </a:r>
            <a:r>
              <a:rPr lang="hr-HR" sz="2400" dirty="0" err="1"/>
              <a:t>while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	b</a:t>
            </a:r>
            <a:r>
              <a:rPr lang="hr-HR" sz="2400" dirty="0"/>
              <a:t>)	Ispisa niza brojeva od 124 do 10, svaki 10 broj pomoću naredbe </a:t>
            </a:r>
            <a:r>
              <a:rPr lang="hr-HR" sz="2400" dirty="0" err="1"/>
              <a:t>while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	c</a:t>
            </a:r>
            <a:r>
              <a:rPr lang="hr-HR" sz="2400" dirty="0"/>
              <a:t>) Ispisa svih neparnih brojeva od 13 do 155 pomoću naredbe </a:t>
            </a:r>
            <a:r>
              <a:rPr lang="hr-HR" sz="2400" dirty="0" err="1"/>
              <a:t>while</a:t>
            </a: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	d</a:t>
            </a:r>
            <a:r>
              <a:rPr lang="hr-HR" sz="2400" dirty="0"/>
              <a:t>) Međusobno zbrojite sve parne brojeve od 106 do 56 pomoću naredbe </a:t>
            </a:r>
            <a:r>
              <a:rPr lang="hr-HR" sz="2400" dirty="0" err="1"/>
              <a:t>while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54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Koordinatna grafika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4319" y="1441933"/>
            <a:ext cx="6709906" cy="82262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Grafički</a:t>
            </a:r>
            <a:r>
              <a:rPr lang="en-US" dirty="0"/>
              <a:t> </a:t>
            </a:r>
            <a:r>
              <a:rPr lang="en-US" dirty="0" err="1"/>
              <a:t>prozor</a:t>
            </a:r>
            <a:r>
              <a:rPr lang="en-US" dirty="0"/>
              <a:t> u </a:t>
            </a:r>
            <a:r>
              <a:rPr lang="en-US" dirty="0" err="1"/>
              <a:t>Pythonu</a:t>
            </a:r>
            <a:r>
              <a:rPr lang="en-US" dirty="0"/>
              <a:t> </a:t>
            </a:r>
            <a:r>
              <a:rPr lang="en-US" dirty="0" err="1"/>
              <a:t>velik</a:t>
            </a:r>
            <a:r>
              <a:rPr lang="en-US" dirty="0"/>
              <a:t> je 600 x 600 </a:t>
            </a:r>
            <a:r>
              <a:rPr lang="en-US" dirty="0" err="1"/>
              <a:t>px</a:t>
            </a:r>
            <a:r>
              <a:rPr lang="en-US" dirty="0"/>
              <a:t>,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usporediti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koordinatnim</a:t>
            </a:r>
            <a:r>
              <a:rPr lang="en-US" dirty="0"/>
              <a:t> </a:t>
            </a:r>
            <a:r>
              <a:rPr lang="en-US" dirty="0" err="1"/>
              <a:t>sustavom</a:t>
            </a:r>
            <a:r>
              <a:rPr lang="en-US" dirty="0"/>
              <a:t> 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središtem</a:t>
            </a:r>
            <a:r>
              <a:rPr lang="en-US" dirty="0"/>
              <a:t> u </a:t>
            </a:r>
            <a:r>
              <a:rPr lang="en-US" dirty="0" err="1"/>
              <a:t>ishodištu</a:t>
            </a:r>
            <a:endParaRPr lang="en-US" dirty="0"/>
          </a:p>
          <a:p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087" y="2352076"/>
            <a:ext cx="3497883" cy="410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437</Words>
  <Application>Microsoft Office PowerPoint</Application>
  <PresentationFormat>Prikaz na zaslonu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0" baseType="lpstr">
      <vt:lpstr>Solsticij</vt:lpstr>
      <vt:lpstr>Python - radionica</vt:lpstr>
      <vt:lpstr>7. razred</vt:lpstr>
      <vt:lpstr>➢ Uporaba naredbe za petlju s logičkim uvjetom  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Koordinatna grafika</vt:lpstr>
      <vt:lpstr>PowerPointova prezentacija</vt:lpstr>
      <vt:lpstr>Crtanje ravnih linija i pravokutnika  osnovne naredbe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Crtanje kružnice</vt:lpstr>
      <vt:lpstr>PowerPointova prezentacija</vt:lpstr>
      <vt:lpstr>PowerPointova prezentacija</vt:lpstr>
    </vt:vector>
  </TitlesOfParts>
  <Company>bht.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Programski jezik</dc:title>
  <dc:creator>admin</dc:creator>
  <cp:lastModifiedBy>admin</cp:lastModifiedBy>
  <cp:revision>4</cp:revision>
  <dcterms:created xsi:type="dcterms:W3CDTF">2018-03-02T18:12:50Z</dcterms:created>
  <dcterms:modified xsi:type="dcterms:W3CDTF">2018-03-02T18:24:02Z</dcterms:modified>
</cp:coreProperties>
</file>